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urier Prime" charset="1" panose="00000509000000000000"/>
      <p:regular r:id="rId23"/>
    </p:embeddedFont>
    <p:embeddedFont>
      <p:font typeface="True Typewriter" charset="1" panose="02060704040205020404"/>
      <p:regular r:id="rId24"/>
    </p:embeddedFont>
    <p:embeddedFont>
      <p:font typeface="TDTD강굴림" charset="1" panose="02000503000000000000"/>
      <p:regular r:id="rId25"/>
    </p:embeddedFont>
    <p:embeddedFont>
      <p:font typeface="TDTD신굴림" charset="1" panose="020005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84" y="3229877"/>
            <a:ext cx="9140655" cy="3827246"/>
            <a:chOff x="0" y="0"/>
            <a:chExt cx="12187540" cy="51029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12187540" cy="869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13"/>
                </a:lnSpc>
                <a:spcBef>
                  <a:spcPct val="0"/>
                </a:spcBef>
              </a:pPr>
              <a:r>
                <a:rPr lang="en-US" sz="3866" u="sng">
                  <a:solidFill>
                    <a:srgbClr val="FFFFFF"/>
                  </a:solidFill>
                  <a:latin typeface="Courier Prime"/>
                </a:rPr>
                <a:t>Object Detection Project</a:t>
              </a:r>
              <a:r>
                <a:rPr lang="en-US" sz="3866" u="sng">
                  <a:solidFill>
                    <a:srgbClr val="FFFFFF"/>
                  </a:solidFill>
                  <a:latin typeface="Courier Prime"/>
                </a:rPr>
                <a:t>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31115"/>
              <a:ext cx="12187540" cy="282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Courier Prime"/>
                </a:rPr>
                <a:t>Somebody Help Me!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FFFFF"/>
                  </a:solidFill>
                  <a:latin typeface="Courier Prime"/>
                </a:rPr>
                <a:t>Dark Insight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96214"/>
              <a:ext cx="12187540" cy="606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0"/>
                </a:lnSpc>
              </a:pPr>
              <a:r>
                <a:rPr lang="en-US" sz="2614" spc="222">
                  <a:solidFill>
                    <a:srgbClr val="FFFFFF"/>
                  </a:solidFill>
                  <a:latin typeface="True Typewriter"/>
                </a:rPr>
                <a:t>Team. Moon Young Sik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272228" y="-642622"/>
            <a:ext cx="7269743" cy="11572243"/>
            <a:chOff x="0" y="0"/>
            <a:chExt cx="8089900" cy="12877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31800" y="260350"/>
              <a:ext cx="7533639" cy="4434840"/>
            </a:xfrm>
            <a:custGeom>
              <a:avLst/>
              <a:gdLst/>
              <a:ahLst/>
              <a:cxnLst/>
              <a:rect r="r" b="b" t="t" l="l"/>
              <a:pathLst>
                <a:path h="4434840" w="7533639">
                  <a:moveTo>
                    <a:pt x="7484110" y="4419600"/>
                  </a:moveTo>
                  <a:cubicBezTo>
                    <a:pt x="7484110" y="4419600"/>
                    <a:pt x="4975860" y="4404360"/>
                    <a:pt x="3801110" y="4419600"/>
                  </a:cubicBezTo>
                  <a:cubicBezTo>
                    <a:pt x="2626360" y="4434840"/>
                    <a:pt x="1087120" y="4419600"/>
                    <a:pt x="1087120" y="4419600"/>
                  </a:cubicBezTo>
                  <a:lnTo>
                    <a:pt x="49530" y="4419600"/>
                  </a:lnTo>
                  <a:cubicBezTo>
                    <a:pt x="49530" y="4419600"/>
                    <a:pt x="0" y="2293620"/>
                    <a:pt x="49530" y="1910080"/>
                  </a:cubicBezTo>
                  <a:cubicBezTo>
                    <a:pt x="99060" y="1526540"/>
                    <a:pt x="49530" y="13970"/>
                    <a:pt x="49530" y="13970"/>
                  </a:cubicBezTo>
                  <a:lnTo>
                    <a:pt x="2401570" y="13970"/>
                  </a:lnTo>
                  <a:cubicBezTo>
                    <a:pt x="3977640" y="13970"/>
                    <a:pt x="4546600" y="0"/>
                    <a:pt x="5816600" y="13970"/>
                  </a:cubicBezTo>
                  <a:cubicBezTo>
                    <a:pt x="7086600" y="27940"/>
                    <a:pt x="7485380" y="13970"/>
                    <a:pt x="7485380" y="13970"/>
                  </a:cubicBezTo>
                  <a:cubicBezTo>
                    <a:pt x="7485380" y="13970"/>
                    <a:pt x="7490461" y="906780"/>
                    <a:pt x="7512050" y="1253490"/>
                  </a:cubicBezTo>
                  <a:cubicBezTo>
                    <a:pt x="7533639" y="1600200"/>
                    <a:pt x="7485380" y="3834130"/>
                    <a:pt x="7485380" y="3834130"/>
                  </a:cubicBezTo>
                  <a:lnTo>
                    <a:pt x="7485380" y="4419600"/>
                  </a:lnTo>
                  <a:lnTo>
                    <a:pt x="7484110" y="4419600"/>
                  </a:lnTo>
                  <a:close/>
                </a:path>
              </a:pathLst>
            </a:custGeom>
            <a:blipFill>
              <a:blip r:embed="rId2"/>
              <a:stretch>
                <a:fillRect l="0" t="-34756" r="0" b="-3475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1780" y="3496310"/>
              <a:ext cx="7589520" cy="6064250"/>
            </a:xfrm>
            <a:custGeom>
              <a:avLst/>
              <a:gdLst/>
              <a:ahLst/>
              <a:cxnLst/>
              <a:rect r="r" b="b" t="t" l="l"/>
              <a:pathLst>
                <a:path h="6064250" w="7589520">
                  <a:moveTo>
                    <a:pt x="7484110" y="6064250"/>
                  </a:moveTo>
                  <a:cubicBezTo>
                    <a:pt x="7484110" y="6064250"/>
                    <a:pt x="4961890" y="6002020"/>
                    <a:pt x="3782060" y="5999480"/>
                  </a:cubicBezTo>
                  <a:cubicBezTo>
                    <a:pt x="2602230" y="5996941"/>
                    <a:pt x="1052830" y="5952490"/>
                    <a:pt x="1052830" y="5952490"/>
                  </a:cubicBezTo>
                  <a:lnTo>
                    <a:pt x="7620" y="5934710"/>
                  </a:lnTo>
                  <a:cubicBezTo>
                    <a:pt x="7620" y="5934710"/>
                    <a:pt x="0" y="3542029"/>
                    <a:pt x="57150" y="3110229"/>
                  </a:cubicBezTo>
                  <a:cubicBezTo>
                    <a:pt x="114300" y="2678429"/>
                    <a:pt x="93980" y="976629"/>
                    <a:pt x="93980" y="976629"/>
                  </a:cubicBezTo>
                  <a:cubicBezTo>
                    <a:pt x="93980" y="976629"/>
                    <a:pt x="701040" y="1243329"/>
                    <a:pt x="2277110" y="1083309"/>
                  </a:cubicBezTo>
                  <a:cubicBezTo>
                    <a:pt x="3135630" y="995680"/>
                    <a:pt x="3868420" y="690880"/>
                    <a:pt x="4465320" y="681990"/>
                  </a:cubicBezTo>
                  <a:cubicBezTo>
                    <a:pt x="4706620" y="678180"/>
                    <a:pt x="4979670" y="838200"/>
                    <a:pt x="5278120" y="674370"/>
                  </a:cubicBezTo>
                  <a:cubicBezTo>
                    <a:pt x="5474970" y="566420"/>
                    <a:pt x="5690870" y="405130"/>
                    <a:pt x="5844540" y="330200"/>
                  </a:cubicBezTo>
                  <a:cubicBezTo>
                    <a:pt x="5900420" y="304800"/>
                    <a:pt x="5962650" y="294640"/>
                    <a:pt x="6023610" y="299720"/>
                  </a:cubicBezTo>
                  <a:cubicBezTo>
                    <a:pt x="6070600" y="280670"/>
                    <a:pt x="6212840" y="191770"/>
                    <a:pt x="6283960" y="182880"/>
                  </a:cubicBezTo>
                  <a:cubicBezTo>
                    <a:pt x="6350000" y="175260"/>
                    <a:pt x="7588250" y="0"/>
                    <a:pt x="7588250" y="0"/>
                  </a:cubicBezTo>
                  <a:cubicBezTo>
                    <a:pt x="7588250" y="0"/>
                    <a:pt x="7556500" y="2112010"/>
                    <a:pt x="7573010" y="2503170"/>
                  </a:cubicBezTo>
                  <a:cubicBezTo>
                    <a:pt x="7589520" y="2894330"/>
                    <a:pt x="7495540" y="5406390"/>
                    <a:pt x="7495540" y="5406390"/>
                  </a:cubicBezTo>
                  <a:lnTo>
                    <a:pt x="7484110" y="6064250"/>
                  </a:lnTo>
                  <a:close/>
                </a:path>
              </a:pathLst>
            </a:custGeom>
            <a:blipFill>
              <a:blip r:embed="rId3"/>
              <a:stretch>
                <a:fillRect l="0" t="-12505" r="0" b="-125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650" y="7593331"/>
              <a:ext cx="7567930" cy="5038090"/>
            </a:xfrm>
            <a:custGeom>
              <a:avLst/>
              <a:gdLst/>
              <a:ahLst/>
              <a:cxnLst/>
              <a:rect r="r" b="b" t="t" l="l"/>
              <a:pathLst>
                <a:path h="5038090" w="7567930">
                  <a:moveTo>
                    <a:pt x="85090" y="1249679"/>
                  </a:moveTo>
                  <a:cubicBezTo>
                    <a:pt x="85090" y="1249679"/>
                    <a:pt x="2078990" y="1145539"/>
                    <a:pt x="3616960" y="1036319"/>
                  </a:cubicBezTo>
                  <a:cubicBezTo>
                    <a:pt x="3681730" y="1031239"/>
                    <a:pt x="3776980" y="913129"/>
                    <a:pt x="3840480" y="908049"/>
                  </a:cubicBezTo>
                  <a:cubicBezTo>
                    <a:pt x="4370070" y="873759"/>
                    <a:pt x="4781550" y="810259"/>
                    <a:pt x="5074920" y="748030"/>
                  </a:cubicBezTo>
                  <a:cubicBezTo>
                    <a:pt x="6032501" y="546099"/>
                    <a:pt x="6893561" y="130810"/>
                    <a:pt x="6893561" y="130810"/>
                  </a:cubicBezTo>
                  <a:lnTo>
                    <a:pt x="7491730" y="0"/>
                  </a:lnTo>
                  <a:cubicBezTo>
                    <a:pt x="7491730" y="0"/>
                    <a:pt x="7567930" y="2391410"/>
                    <a:pt x="7522211" y="2824480"/>
                  </a:cubicBezTo>
                  <a:cubicBezTo>
                    <a:pt x="7476491" y="3257549"/>
                    <a:pt x="7545070" y="4958080"/>
                    <a:pt x="7545070" y="4958080"/>
                  </a:cubicBezTo>
                  <a:lnTo>
                    <a:pt x="5180330" y="4983480"/>
                  </a:lnTo>
                  <a:cubicBezTo>
                    <a:pt x="3595370" y="4999989"/>
                    <a:pt x="3023870" y="5022849"/>
                    <a:pt x="1746250" y="5020310"/>
                  </a:cubicBezTo>
                  <a:cubicBezTo>
                    <a:pt x="468630" y="5017771"/>
                    <a:pt x="68580" y="5038090"/>
                    <a:pt x="68580" y="5038090"/>
                  </a:cubicBezTo>
                  <a:cubicBezTo>
                    <a:pt x="68580" y="5038090"/>
                    <a:pt x="53340" y="4033521"/>
                    <a:pt x="26670" y="3643630"/>
                  </a:cubicBezTo>
                  <a:cubicBezTo>
                    <a:pt x="0" y="3253740"/>
                    <a:pt x="63500" y="1398269"/>
                    <a:pt x="63500" y="1398269"/>
                  </a:cubicBezTo>
                  <a:lnTo>
                    <a:pt x="85090" y="1249679"/>
                  </a:lnTo>
                  <a:close/>
                </a:path>
              </a:pathLst>
            </a:custGeom>
            <a:blipFill>
              <a:blip r:embed="rId4"/>
              <a:stretch>
                <a:fillRect l="0" t="-24680" r="0" b="-2468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3632200"/>
              <a:ext cx="7947660" cy="5035550"/>
            </a:xfrm>
            <a:custGeom>
              <a:avLst/>
              <a:gdLst/>
              <a:ahLst/>
              <a:cxnLst/>
              <a:rect r="r" b="b" t="t" l="l"/>
              <a:pathLst>
                <a:path h="5035550" w="7947660">
                  <a:moveTo>
                    <a:pt x="7947660" y="5035550"/>
                  </a:moveTo>
                  <a:lnTo>
                    <a:pt x="0" y="5035550"/>
                  </a:lnTo>
                  <a:lnTo>
                    <a:pt x="0" y="0"/>
                  </a:lnTo>
                  <a:lnTo>
                    <a:pt x="7947660" y="0"/>
                  </a:lnTo>
                  <a:lnTo>
                    <a:pt x="7947660" y="5035550"/>
                  </a:lnTo>
                  <a:close/>
                </a:path>
              </a:pathLst>
            </a:custGeom>
            <a:blipFill>
              <a:blip r:embed="rId5"/>
              <a:stretch>
                <a:fillRect l="-53" t="0" r="-53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rot="0">
            <a:off x="1028700" y="1082079"/>
            <a:ext cx="839098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0">
            <a:off x="1028700" y="9195396"/>
            <a:ext cx="8390981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14819"/>
            <a:ext cx="6451982" cy="7797916"/>
          </a:xfrm>
          <a:custGeom>
            <a:avLst/>
            <a:gdLst/>
            <a:ahLst/>
            <a:cxnLst/>
            <a:rect r="r" b="b" t="t" l="l"/>
            <a:pathLst>
              <a:path h="7797916" w="6451982">
                <a:moveTo>
                  <a:pt x="0" y="0"/>
                </a:moveTo>
                <a:lnTo>
                  <a:pt x="6451982" y="0"/>
                </a:lnTo>
                <a:lnTo>
                  <a:pt x="6451982" y="7797917"/>
                </a:lnTo>
                <a:lnTo>
                  <a:pt x="0" y="779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87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83359" y="2014819"/>
            <a:ext cx="6232535" cy="7797916"/>
          </a:xfrm>
          <a:custGeom>
            <a:avLst/>
            <a:gdLst/>
            <a:ahLst/>
            <a:cxnLst/>
            <a:rect r="r" b="b" t="t" l="l"/>
            <a:pathLst>
              <a:path h="7797916" w="6232535">
                <a:moveTo>
                  <a:pt x="0" y="0"/>
                </a:moveTo>
                <a:lnTo>
                  <a:pt x="6232535" y="0"/>
                </a:lnTo>
                <a:lnTo>
                  <a:pt x="6232535" y="7797917"/>
                </a:lnTo>
                <a:lnTo>
                  <a:pt x="0" y="779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49244" y="3281421"/>
            <a:ext cx="7348234" cy="5264713"/>
          </a:xfrm>
          <a:custGeom>
            <a:avLst/>
            <a:gdLst/>
            <a:ahLst/>
            <a:cxnLst/>
            <a:rect r="r" b="b" t="t" l="l"/>
            <a:pathLst>
              <a:path h="5264713" w="7348234">
                <a:moveTo>
                  <a:pt x="0" y="0"/>
                </a:moveTo>
                <a:lnTo>
                  <a:pt x="7348235" y="0"/>
                </a:lnTo>
                <a:lnTo>
                  <a:pt x="7348235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5" r="0" b="-1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8242" y="2415273"/>
            <a:ext cx="8056804" cy="7144421"/>
          </a:xfrm>
          <a:custGeom>
            <a:avLst/>
            <a:gdLst/>
            <a:ahLst/>
            <a:cxnLst/>
            <a:rect r="r" b="b" t="t" l="l"/>
            <a:pathLst>
              <a:path h="7144421" w="8056804">
                <a:moveTo>
                  <a:pt x="0" y="0"/>
                </a:moveTo>
                <a:lnTo>
                  <a:pt x="8056804" y="0"/>
                </a:lnTo>
                <a:lnTo>
                  <a:pt x="8056804" y="7144421"/>
                </a:lnTo>
                <a:lnTo>
                  <a:pt x="0" y="714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1435" y="3670852"/>
            <a:ext cx="5996737" cy="4125353"/>
          </a:xfrm>
          <a:custGeom>
            <a:avLst/>
            <a:gdLst/>
            <a:ahLst/>
            <a:cxnLst/>
            <a:rect r="r" b="b" t="t" l="l"/>
            <a:pathLst>
              <a:path h="4125353" w="5996737">
                <a:moveTo>
                  <a:pt x="0" y="0"/>
                </a:moveTo>
                <a:lnTo>
                  <a:pt x="5996737" y="0"/>
                </a:lnTo>
                <a:lnTo>
                  <a:pt x="5996737" y="4125353"/>
                </a:lnTo>
                <a:lnTo>
                  <a:pt x="0" y="412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26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191" y="3606901"/>
            <a:ext cx="8035610" cy="3996721"/>
          </a:xfrm>
          <a:custGeom>
            <a:avLst/>
            <a:gdLst/>
            <a:ahLst/>
            <a:cxnLst/>
            <a:rect r="r" b="b" t="t" l="l"/>
            <a:pathLst>
              <a:path h="3996721" w="8035610">
                <a:moveTo>
                  <a:pt x="0" y="0"/>
                </a:moveTo>
                <a:lnTo>
                  <a:pt x="8035610" y="0"/>
                </a:lnTo>
                <a:lnTo>
                  <a:pt x="8035610" y="3996721"/>
                </a:lnTo>
                <a:lnTo>
                  <a:pt x="0" y="39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82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14630" y="2647846"/>
            <a:ext cx="8764499" cy="5914832"/>
          </a:xfrm>
          <a:custGeom>
            <a:avLst/>
            <a:gdLst/>
            <a:ahLst/>
            <a:cxnLst/>
            <a:rect r="r" b="b" t="t" l="l"/>
            <a:pathLst>
              <a:path h="5914832" w="8764499">
                <a:moveTo>
                  <a:pt x="0" y="0"/>
                </a:moveTo>
                <a:lnTo>
                  <a:pt x="8764499" y="0"/>
                </a:lnTo>
                <a:lnTo>
                  <a:pt x="8764499" y="5914831"/>
                </a:lnTo>
                <a:lnTo>
                  <a:pt x="0" y="591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47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7559" y="1681199"/>
            <a:ext cx="11767635" cy="8340295"/>
          </a:xfrm>
          <a:custGeom>
            <a:avLst/>
            <a:gdLst/>
            <a:ahLst/>
            <a:cxnLst/>
            <a:rect r="r" b="b" t="t" l="l"/>
            <a:pathLst>
              <a:path h="8340295" w="11767635">
                <a:moveTo>
                  <a:pt x="0" y="0"/>
                </a:moveTo>
                <a:lnTo>
                  <a:pt x="11767635" y="0"/>
                </a:lnTo>
                <a:lnTo>
                  <a:pt x="11767635" y="8340295"/>
                </a:lnTo>
                <a:lnTo>
                  <a:pt x="0" y="8340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Person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4936" y="4802187"/>
            <a:ext cx="1073812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사람만 탐지하는 모델로 실종자 탐지 실험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  <a:ea typeface="TDTD신굴림"/>
              </a:rPr>
              <a:t>Nuts + Person 전이학습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7753" y="4106862"/>
            <a:ext cx="11372493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nuts 모델 + person 모델 전이 학습 하면?</a:t>
            </a:r>
          </a:p>
          <a:p>
            <a:pPr algn="ctr">
              <a:lnSpc>
                <a:spcPts val="5500"/>
              </a:lnSpc>
            </a:p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작은 사람을 탐지 할 수 있지 않을까?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데이터셋 증강 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5120" y="4106862"/>
            <a:ext cx="1731776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GrayScale 또는 Saturation 기법으로 데이터셋 증강 학습?</a:t>
            </a:r>
          </a:p>
          <a:p>
            <a:pPr algn="ctr">
              <a:lnSpc>
                <a:spcPts val="5500"/>
              </a:lnSpc>
            </a:pP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DTD강굴림"/>
                <a:ea typeface="TDTD강굴림"/>
              </a:rPr>
              <a:t>적외선 카메라, 야간투시경 등 야간에도 실종자 수색 노려볼지도..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01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6611" y="4072773"/>
            <a:ext cx="5553651" cy="1257217"/>
            <a:chOff x="0" y="0"/>
            <a:chExt cx="7404867" cy="16762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61925"/>
              <a:ext cx="7219705" cy="1838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82"/>
                </a:lnSpc>
              </a:pPr>
              <a:r>
                <a:rPr lang="en-US" sz="8273">
                  <a:solidFill>
                    <a:srgbClr val="EAEAE9"/>
                  </a:solidFill>
                  <a:ea typeface="TDTD신굴림"/>
                </a:rPr>
                <a:t>감사합니다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7034543" y="1070823"/>
              <a:ext cx="370325" cy="37032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105807" lIns="105807" bIns="105807" rIns="105807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6506046" y="5391317"/>
            <a:ext cx="541477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AEAE9"/>
                </a:solidFill>
                <a:latin typeface="TDTD신굴림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30824" y="0"/>
            <a:ext cx="3314351" cy="10287000"/>
          </a:xfrm>
          <a:custGeom>
            <a:avLst/>
            <a:gdLst/>
            <a:ahLst/>
            <a:cxnLst/>
            <a:rect r="r" b="b" t="t" l="l"/>
            <a:pathLst>
              <a:path h="10287000" w="3314351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51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77315" y="1260158"/>
            <a:ext cx="7766685" cy="7766685"/>
            <a:chOff x="0" y="0"/>
            <a:chExt cx="4572000" cy="457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411624" y="383072"/>
            <a:ext cx="4226402" cy="5825868"/>
          </a:xfrm>
          <a:custGeom>
            <a:avLst/>
            <a:gdLst/>
            <a:ahLst/>
            <a:cxnLst/>
            <a:rect r="r" b="b" t="t" l="l"/>
            <a:pathLst>
              <a:path h="5825868" w="4226402">
                <a:moveTo>
                  <a:pt x="0" y="0"/>
                </a:moveTo>
                <a:lnTo>
                  <a:pt x="4226403" y="0"/>
                </a:lnTo>
                <a:lnTo>
                  <a:pt x="4226403" y="5825868"/>
                </a:lnTo>
                <a:lnTo>
                  <a:pt x="0" y="582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01856" y="7515315"/>
            <a:ext cx="599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1856" y="3381731"/>
            <a:ext cx="5996737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TDTD강굴림"/>
              </a:rPr>
              <a:t>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856" y="5219997"/>
            <a:ext cx="599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1856" y="5985103"/>
            <a:ext cx="599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1856" y="6750209"/>
            <a:ext cx="599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TDTD강굴림"/>
              </a:rPr>
              <a:t>프로젝트 수행 구성과 방법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2479" y="6450801"/>
            <a:ext cx="3095550" cy="586244"/>
            <a:chOff x="0" y="0"/>
            <a:chExt cx="812800" cy="153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53930"/>
            </a:xfrm>
            <a:custGeom>
              <a:avLst/>
              <a:gdLst/>
              <a:ahLst/>
              <a:cxnLst/>
              <a:rect r="r" b="b" t="t" l="l"/>
              <a:pathLst>
                <a:path h="1539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기존의 문제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2479" y="8306853"/>
            <a:ext cx="3095550" cy="586244"/>
            <a:chOff x="0" y="0"/>
            <a:chExt cx="812800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53930"/>
            </a:xfrm>
            <a:custGeom>
              <a:avLst/>
              <a:gdLst/>
              <a:ahLst/>
              <a:cxnLst/>
              <a:rect r="r" b="b" t="t" l="l"/>
              <a:pathLst>
                <a:path h="1539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목표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2479" y="1639709"/>
            <a:ext cx="9765643" cy="4647822"/>
          </a:xfrm>
          <a:custGeom>
            <a:avLst/>
            <a:gdLst/>
            <a:ahLst/>
            <a:cxnLst/>
            <a:rect r="r" b="b" t="t" l="l"/>
            <a:pathLst>
              <a:path h="4647822" w="9765643">
                <a:moveTo>
                  <a:pt x="0" y="0"/>
                </a:moveTo>
                <a:lnTo>
                  <a:pt x="9765643" y="0"/>
                </a:lnTo>
                <a:lnTo>
                  <a:pt x="9765643" y="4647821"/>
                </a:lnTo>
                <a:lnTo>
                  <a:pt x="0" y="464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02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81238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479" y="7250342"/>
            <a:ext cx="16516821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수색 과정의 [인력, 위험, 시간] 문제.</a:t>
            </a:r>
          </a:p>
          <a:p>
            <a:pPr algn="l" marL="541402" indent="-270701" lvl="1">
              <a:lnSpc>
                <a:spcPts val="3259"/>
              </a:lnSpc>
              <a:spcBef>
                <a:spcPct val="0"/>
              </a:spcBef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인간의 한계 : 한번에 한 개의 물체를 인지함.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2479" y="9103376"/>
            <a:ext cx="15982084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수색 작업의 보조 도구로서 AI 오브젝트 디텍션 기능을 활용해 기존의 문제를 보완하길 바람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9155" y="2247008"/>
            <a:ext cx="4770809" cy="717706"/>
            <a:chOff x="0" y="0"/>
            <a:chExt cx="1023222" cy="153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3222" cy="153930"/>
            </a:xfrm>
            <a:custGeom>
              <a:avLst/>
              <a:gdLst/>
              <a:ahLst/>
              <a:cxnLst/>
              <a:rect r="r" b="b" t="t" l="l"/>
              <a:pathLst>
                <a:path h="153930" w="1023222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구성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06647" y="2247008"/>
            <a:ext cx="7552653" cy="7388632"/>
          </a:xfrm>
          <a:custGeom>
            <a:avLst/>
            <a:gdLst/>
            <a:ahLst/>
            <a:cxnLst/>
            <a:rect r="r" b="b" t="t" l="l"/>
            <a:pathLst>
              <a:path h="7388632" w="7552653">
                <a:moveTo>
                  <a:pt x="0" y="0"/>
                </a:moveTo>
                <a:lnTo>
                  <a:pt x="7552653" y="0"/>
                </a:lnTo>
                <a:lnTo>
                  <a:pt x="7552653" y="7388633"/>
                </a:lnTo>
                <a:lnTo>
                  <a:pt x="0" y="7388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9" r="0" b="-11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9155" y="2936139"/>
            <a:ext cx="10025610" cy="68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학습 데이터셋 탐색</a:t>
            </a:r>
          </a:p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탐색 및 선정</a:t>
            </a:r>
          </a:p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학습 및 테스트</a:t>
            </a:r>
          </a:p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모델 성능 향상 전략</a:t>
            </a:r>
          </a:p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모</a:t>
            </a:r>
            <a:r>
              <a:rPr lang="en-US" sz="3229">
                <a:solidFill>
                  <a:srgbClr val="000000"/>
                </a:solidFill>
                <a:ea typeface="TDTD신굴림"/>
              </a:rPr>
              <a:t>델 성능 평가</a:t>
            </a:r>
          </a:p>
          <a:p>
            <a:pPr algn="l">
              <a:lnSpc>
                <a:spcPts val="4198"/>
              </a:lnSpc>
            </a:pPr>
          </a:p>
          <a:p>
            <a:pPr algn="l" marL="697241" indent="-348621" lvl="1">
              <a:lnSpc>
                <a:spcPts val="4198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ea typeface="TDTD신굴림"/>
              </a:rPr>
              <a:t>서비스 구현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772" y="3692356"/>
            <a:ext cx="17376456" cy="2926306"/>
          </a:xfrm>
          <a:custGeom>
            <a:avLst/>
            <a:gdLst/>
            <a:ahLst/>
            <a:cxnLst/>
            <a:rect r="r" b="b" t="t" l="l"/>
            <a:pathLst>
              <a:path h="2926306" w="17376456">
                <a:moveTo>
                  <a:pt x="0" y="0"/>
                </a:moveTo>
                <a:lnTo>
                  <a:pt x="17376456" y="0"/>
                </a:lnTo>
                <a:lnTo>
                  <a:pt x="17376456" y="2926306"/>
                </a:lnTo>
                <a:lnTo>
                  <a:pt x="0" y="2926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역할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WorkTimePlan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8493" y="7173712"/>
            <a:ext cx="11740359" cy="8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</a:p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780" spc="139">
                <a:solidFill>
                  <a:srgbClr val="000000"/>
                </a:solidFill>
                <a:latin typeface="TDTD신굴림"/>
              </a:rPr>
              <a:t>https://github.com/users/YoungsikMoon/projects/5/views/1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12272" y="1868135"/>
            <a:ext cx="6245159" cy="584454"/>
            <a:chOff x="0" y="0"/>
            <a:chExt cx="1644815" cy="153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Google Search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77066" y="1868135"/>
            <a:ext cx="6245159" cy="584454"/>
            <a:chOff x="0" y="0"/>
            <a:chExt cx="1644815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수집 방법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33593" y="2843114"/>
            <a:ext cx="7958603" cy="6009243"/>
          </a:xfrm>
          <a:custGeom>
            <a:avLst/>
            <a:gdLst/>
            <a:ahLst/>
            <a:cxnLst/>
            <a:rect r="r" b="b" t="t" l="l"/>
            <a:pathLst>
              <a:path h="6009243" w="7958603">
                <a:moveTo>
                  <a:pt x="0" y="0"/>
                </a:moveTo>
                <a:lnTo>
                  <a:pt x="7958603" y="0"/>
                </a:lnTo>
                <a:lnTo>
                  <a:pt x="7958603" y="6009242"/>
                </a:lnTo>
                <a:lnTo>
                  <a:pt x="0" y="6009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65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7066" y="3972917"/>
            <a:ext cx="6245159" cy="1350375"/>
          </a:xfrm>
          <a:custGeom>
            <a:avLst/>
            <a:gdLst/>
            <a:ahLst/>
            <a:cxnLst/>
            <a:rect r="r" b="b" t="t" l="l"/>
            <a:pathLst>
              <a:path h="1350375" w="6245159">
                <a:moveTo>
                  <a:pt x="0" y="0"/>
                </a:moveTo>
                <a:lnTo>
                  <a:pt x="6245159" y="0"/>
                </a:lnTo>
                <a:lnTo>
                  <a:pt x="6245159" y="1350375"/>
                </a:lnTo>
                <a:lnTo>
                  <a:pt x="0" y="1350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56" r="0" b="-655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77066" y="5898593"/>
            <a:ext cx="6245159" cy="1823959"/>
          </a:xfrm>
          <a:custGeom>
            <a:avLst/>
            <a:gdLst/>
            <a:ahLst/>
            <a:cxnLst/>
            <a:rect r="r" b="b" t="t" l="l"/>
            <a:pathLst>
              <a:path h="1823959" w="6245159">
                <a:moveTo>
                  <a:pt x="0" y="0"/>
                </a:moveTo>
                <a:lnTo>
                  <a:pt x="6245159" y="0"/>
                </a:lnTo>
                <a:lnTo>
                  <a:pt x="6245159" y="1823960"/>
                </a:lnTo>
                <a:lnTo>
                  <a:pt x="0" y="182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96" t="-77730" r="-20509" b="-7684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88550" y="4212287"/>
            <a:ext cx="4048689" cy="3841193"/>
          </a:xfrm>
          <a:custGeom>
            <a:avLst/>
            <a:gdLst/>
            <a:ahLst/>
            <a:cxnLst/>
            <a:rect r="r" b="b" t="t" l="l"/>
            <a:pathLst>
              <a:path h="3841193" w="4048689">
                <a:moveTo>
                  <a:pt x="0" y="0"/>
                </a:moveTo>
                <a:lnTo>
                  <a:pt x="4048689" y="0"/>
                </a:lnTo>
                <a:lnTo>
                  <a:pt x="4048689" y="3841193"/>
                </a:lnTo>
                <a:lnTo>
                  <a:pt x="0" y="3841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이미지 모델 학습 데이터셋 탐색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3593" y="8800062"/>
            <a:ext cx="2897114" cy="148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</a:p>
          <a:p>
            <a:pPr algn="l" marL="486121" indent="-243060" lvl="1">
              <a:lnSpc>
                <a:spcPts val="2927"/>
              </a:lnSpc>
              <a:buFont typeface="Arial"/>
              <a:buChar char="•"/>
            </a:pPr>
            <a:r>
              <a:rPr lang="en-US" sz="2251" spc="112">
                <a:solidFill>
                  <a:srgbClr val="000000"/>
                </a:solidFill>
                <a:ea typeface="TDTD신굴림"/>
              </a:rPr>
              <a:t>검색어 수색 작업</a:t>
            </a:r>
          </a:p>
          <a:p>
            <a:pPr algn="l" marL="486121" indent="-243060" lvl="1">
              <a:lnSpc>
                <a:spcPts val="2927"/>
              </a:lnSpc>
              <a:buFont typeface="Arial"/>
              <a:buChar char="•"/>
            </a:pPr>
            <a:r>
              <a:rPr lang="en-US" sz="2251" spc="112">
                <a:solidFill>
                  <a:srgbClr val="000000"/>
                </a:solidFill>
                <a:latin typeface="TDTD신굴림"/>
                <a:ea typeface="TDTD신굴림"/>
              </a:rPr>
              <a:t>라벨 정보 : 사람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409191" y="3972917"/>
            <a:ext cx="4048689" cy="3841193"/>
          </a:xfrm>
          <a:custGeom>
            <a:avLst/>
            <a:gdLst/>
            <a:ahLst/>
            <a:cxnLst/>
            <a:rect r="r" b="b" t="t" l="l"/>
            <a:pathLst>
              <a:path h="3841193" w="4048689">
                <a:moveTo>
                  <a:pt x="0" y="0"/>
                </a:moveTo>
                <a:lnTo>
                  <a:pt x="4048689" y="0"/>
                </a:lnTo>
                <a:lnTo>
                  <a:pt x="4048689" y="3841194"/>
                </a:lnTo>
                <a:lnTo>
                  <a:pt x="0" y="384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12272" y="1868135"/>
            <a:ext cx="6245159" cy="584454"/>
            <a:chOff x="0" y="0"/>
            <a:chExt cx="1644815" cy="153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AI hub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77066" y="1868135"/>
            <a:ext cx="6245159" cy="584454"/>
            <a:chOff x="0" y="0"/>
            <a:chExt cx="1644815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전처리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9191" y="3043899"/>
            <a:ext cx="8684809" cy="2537581"/>
          </a:xfrm>
          <a:custGeom>
            <a:avLst/>
            <a:gdLst/>
            <a:ahLst/>
            <a:cxnLst/>
            <a:rect r="r" b="b" t="t" l="l"/>
            <a:pathLst>
              <a:path h="2537581" w="8684809">
                <a:moveTo>
                  <a:pt x="0" y="0"/>
                </a:moveTo>
                <a:lnTo>
                  <a:pt x="8684809" y="0"/>
                </a:lnTo>
                <a:lnTo>
                  <a:pt x="8684809" y="2537581"/>
                </a:lnTo>
                <a:lnTo>
                  <a:pt x="0" y="253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8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9191" y="5872507"/>
            <a:ext cx="8684809" cy="3784548"/>
          </a:xfrm>
          <a:custGeom>
            <a:avLst/>
            <a:gdLst/>
            <a:ahLst/>
            <a:cxnLst/>
            <a:rect r="r" b="b" t="t" l="l"/>
            <a:pathLst>
              <a:path h="3784548" w="8684809">
                <a:moveTo>
                  <a:pt x="0" y="0"/>
                </a:moveTo>
                <a:lnTo>
                  <a:pt x="8684809" y="0"/>
                </a:lnTo>
                <a:lnTo>
                  <a:pt x="8684809" y="3784548"/>
                </a:lnTo>
                <a:lnTo>
                  <a:pt x="0" y="3784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77066" y="3043899"/>
            <a:ext cx="6476948" cy="2828608"/>
          </a:xfrm>
          <a:custGeom>
            <a:avLst/>
            <a:gdLst/>
            <a:ahLst/>
            <a:cxnLst/>
            <a:rect r="r" b="b" t="t" l="l"/>
            <a:pathLst>
              <a:path h="2828608" w="6476948">
                <a:moveTo>
                  <a:pt x="0" y="0"/>
                </a:moveTo>
                <a:lnTo>
                  <a:pt x="6476949" y="0"/>
                </a:lnTo>
                <a:lnTo>
                  <a:pt x="6476949" y="2828608"/>
                </a:lnTo>
                <a:lnTo>
                  <a:pt x="0" y="282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700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구성과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TDTD신굴림"/>
              </a:rPr>
              <a:t>이미지 모델 학습 데이터셋 탐색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7066" y="4303164"/>
            <a:ext cx="6450691" cy="68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견과류 15종을 1개로 합침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5656" y="7079570"/>
            <a:ext cx="4587980" cy="13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80개 카테고리 중 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person 만 추리기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191" y="1756401"/>
            <a:ext cx="9057586" cy="7569687"/>
          </a:xfrm>
          <a:custGeom>
            <a:avLst/>
            <a:gdLst/>
            <a:ahLst/>
            <a:cxnLst/>
            <a:rect r="r" b="b" t="t" l="l"/>
            <a:pathLst>
              <a:path h="7569687" w="9057586">
                <a:moveTo>
                  <a:pt x="0" y="0"/>
                </a:moveTo>
                <a:lnTo>
                  <a:pt x="9057585" y="0"/>
                </a:lnTo>
                <a:lnTo>
                  <a:pt x="9057585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28" r="0" b="-98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7791" y="1756401"/>
            <a:ext cx="5075254" cy="3921522"/>
          </a:xfrm>
          <a:custGeom>
            <a:avLst/>
            <a:gdLst/>
            <a:ahLst/>
            <a:cxnLst/>
            <a:rect r="r" b="b" t="t" l="l"/>
            <a:pathLst>
              <a:path h="3921522" w="5075254">
                <a:moveTo>
                  <a:pt x="0" y="0"/>
                </a:moveTo>
                <a:lnTo>
                  <a:pt x="5075254" y="0"/>
                </a:lnTo>
                <a:lnTo>
                  <a:pt x="5075254" y="3921522"/>
                </a:lnTo>
                <a:lnTo>
                  <a:pt x="0" y="3921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97791" y="5677923"/>
            <a:ext cx="5075254" cy="3791923"/>
          </a:xfrm>
          <a:custGeom>
            <a:avLst/>
            <a:gdLst/>
            <a:ahLst/>
            <a:cxnLst/>
            <a:rect r="r" b="b" t="t" l="l"/>
            <a:pathLst>
              <a:path h="3791923" w="5075254">
                <a:moveTo>
                  <a:pt x="0" y="0"/>
                </a:moveTo>
                <a:lnTo>
                  <a:pt x="5075254" y="0"/>
                </a:lnTo>
                <a:lnTo>
                  <a:pt x="5075254" y="3791923"/>
                </a:lnTo>
                <a:lnTo>
                  <a:pt x="0" y="379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Nuts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460321"/>
            <a:ext cx="1207323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YOLOv5   pretrain : 사용x   epoch : 100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7559" y="2091633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9191" y="755713"/>
            <a:ext cx="599673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ea typeface="TDTD강굴림"/>
              </a:rPr>
              <a:t>프로젝트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7767" y="638175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DTD신굴림"/>
              </a:rPr>
              <a:t>Nuts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0494" y="8496703"/>
            <a:ext cx="791572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latin typeface="TDTD신굴림"/>
                <a:ea typeface="TDTD신굴림"/>
              </a:rPr>
              <a:t>이게 됐다.</a:t>
            </a:r>
          </a:p>
          <a:p>
            <a:pPr algn="ctr">
              <a:lnSpc>
                <a:spcPts val="5320"/>
              </a:lnSpc>
            </a:pPr>
            <a:r>
              <a:rPr lang="en-US" sz="4433" spc="221">
                <a:solidFill>
                  <a:srgbClr val="000000"/>
                </a:solidFill>
                <a:ea typeface="TDTD신굴림"/>
              </a:rPr>
              <a:t>하지만 이건 운이 좋았던 케이스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DAGHsC2-T9k</dc:identifier>
  <dcterms:modified xsi:type="dcterms:W3CDTF">2011-08-01T06:04:30Z</dcterms:modified>
  <cp:revision>1</cp:revision>
  <dc:title>객체 탐지</dc:title>
</cp:coreProperties>
</file>